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3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568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0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313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65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7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36AE-ACCB-4158-9975-56BE63FF1BE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E34DCD-3CA5-4B1D-B3EC-23030245D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internships.csbs.utah.edu/students/internship-opportunitie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sbsutah.co1.qualtrics.com/jfe/form/SV_0CCFGYDqkRHCcl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frederick@csbs.utah.edu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tlook.office365.com/owa/calendar/Internships1@UofUtah.onmicrosoft.com/booking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cqueline.broida@utah.ed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tlook.office365.com/owa/calendar/Internships1@UofUtah.onmicrosoft.com/booking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FCEE-48E3-4C37-AB8B-622E035ED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6655" y="1555423"/>
            <a:ext cx="3627347" cy="2495413"/>
          </a:xfrm>
        </p:spPr>
        <p:txBody>
          <a:bodyPr/>
          <a:lstStyle/>
          <a:p>
            <a:pPr algn="l"/>
            <a:r>
              <a:rPr lang="en-US" dirty="0"/>
              <a:t>CSBS Internships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E24C7-50E5-407C-8431-68DADC694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6972" y="4050833"/>
            <a:ext cx="3893271" cy="1096899"/>
          </a:xfrm>
        </p:spPr>
        <p:txBody>
          <a:bodyPr/>
          <a:lstStyle/>
          <a:p>
            <a:r>
              <a:rPr lang="en-US" dirty="0"/>
              <a:t>https://internships.csbs.utah.edu/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E9EFD6-A00B-46AD-B339-EAD7C08F2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1" y="1632845"/>
            <a:ext cx="4962738" cy="359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F4DE-A32C-47FA-A5C9-2ED61F68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531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an internship?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BDE5-9575-4313-96F9-1A9E487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4912"/>
            <a:ext cx="8596668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internship is a form of experiential learning that integrates knowledge and theory learned in the classroom with practical application and skills development in a professional setting. Internships give students the opportunity to gain valuable applied experience and make connections in professional fields they are considering for career paths; and give employers the opportunity to guide and evaluate talent.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D1B601-8297-4645-9194-ECB9E2FA2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867" y="3063712"/>
            <a:ext cx="5209602" cy="36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9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6E36-6808-406F-A313-8C37701B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019"/>
          </a:xfrm>
        </p:spPr>
        <p:txBody>
          <a:bodyPr/>
          <a:lstStyle/>
          <a:p>
            <a:r>
              <a:rPr lang="en-US" dirty="0"/>
              <a:t>What are the benefits of an internship?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9C186-0CBD-4D06-AD52-2E69E7BB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2620"/>
            <a:ext cx="8596668" cy="2582944"/>
          </a:xfrm>
        </p:spPr>
        <p:txBody>
          <a:bodyPr/>
          <a:lstStyle/>
          <a:p>
            <a:pPr lvl="0"/>
            <a:r>
              <a:rPr lang="en-US" dirty="0"/>
              <a:t>Potential college credit – internships can support a quicker path to graduation.</a:t>
            </a:r>
          </a:p>
          <a:p>
            <a:pPr lvl="0"/>
            <a:r>
              <a:rPr lang="en-US" dirty="0"/>
              <a:t>Students gain valuable experience in the field they may be interested in a career in.</a:t>
            </a:r>
          </a:p>
          <a:p>
            <a:pPr lvl="0"/>
            <a:r>
              <a:rPr lang="en-US" dirty="0"/>
              <a:t>Students make professional connections in the job market.</a:t>
            </a:r>
          </a:p>
          <a:p>
            <a:pPr lvl="0"/>
            <a:r>
              <a:rPr lang="en-US" dirty="0"/>
              <a:t>Students gain experience with applying/interviewing/resume/cover letters.</a:t>
            </a:r>
          </a:p>
          <a:p>
            <a:pPr lvl="0"/>
            <a:r>
              <a:rPr lang="en-US" dirty="0"/>
              <a:t>Students feel overall more comfortable in their majors.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DB0C1A-B218-47A9-89EF-810B0C825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946" y="3715949"/>
            <a:ext cx="3745584" cy="29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758A-7E7A-4672-A35A-1487C238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458"/>
          </a:xfrm>
        </p:spPr>
        <p:txBody>
          <a:bodyPr>
            <a:normAutofit fontScale="90000"/>
          </a:bodyPr>
          <a:lstStyle/>
          <a:p>
            <a:r>
              <a:rPr lang="en-US" dirty="0"/>
              <a:t>Steps to finding an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A6AF-4320-4804-8F1F-293447E2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059"/>
            <a:ext cx="8596668" cy="4025244"/>
          </a:xfrm>
        </p:spPr>
        <p:txBody>
          <a:bodyPr>
            <a:normAutofit/>
          </a:bodyPr>
          <a:lstStyle/>
          <a:p>
            <a:r>
              <a:rPr lang="en-US" dirty="0"/>
              <a:t>Start with CSBS database: </a:t>
            </a:r>
            <a:r>
              <a:rPr lang="en-US" dirty="0">
                <a:hlinkClick r:id="rId2"/>
              </a:rPr>
              <a:t>https://internships.csbs.utah.edu/students/internship-opportunities.php</a:t>
            </a:r>
            <a:endParaRPr lang="en-US" dirty="0"/>
          </a:p>
          <a:p>
            <a:pPr lvl="1"/>
            <a:r>
              <a:rPr lang="en-US" sz="1800" dirty="0"/>
              <a:t>The database is a compiled list of preapproved internship sites that the university has formerly had interns at or has a relationship with. Opportunities at each listed site may vary from semester to semester, so make sure to check what’s available</a:t>
            </a:r>
          </a:p>
          <a:p>
            <a:r>
              <a:rPr lang="en-US" dirty="0"/>
              <a:t>Filter by major</a:t>
            </a:r>
          </a:p>
          <a:p>
            <a:r>
              <a:rPr lang="en-US" dirty="0"/>
              <a:t>Look through organizations listed </a:t>
            </a:r>
          </a:p>
          <a:p>
            <a:r>
              <a:rPr lang="en-US" dirty="0"/>
              <a:t>Discover opportunities you may be interested in</a:t>
            </a:r>
          </a:p>
          <a:p>
            <a:r>
              <a:rPr lang="en-US" dirty="0"/>
              <a:t>Apply based on instructions per internship site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6B917B-24CA-4999-B95E-173B785DB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84" y="4778083"/>
            <a:ext cx="2079917" cy="207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1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0588-D3D2-4E6C-A55F-AABDAC24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5311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credit for an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FB6CA-116B-4AA7-B674-F7E5C9C2F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4911"/>
            <a:ext cx="8596668" cy="3308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 sure to have an internship formally set up</a:t>
            </a:r>
          </a:p>
          <a:p>
            <a:r>
              <a:rPr lang="en-US" dirty="0"/>
              <a:t>Calculate number of credit hours able to be earned based on hours worked per week (dependent on major, credit information can be found on the internships website)</a:t>
            </a:r>
          </a:p>
          <a:p>
            <a:r>
              <a:rPr lang="en-US" dirty="0"/>
              <a:t>Fill out internship approval request form: </a:t>
            </a:r>
            <a:r>
              <a:rPr lang="en-US" dirty="0">
                <a:hlinkClick r:id="rId2"/>
              </a:rPr>
              <a:t>https://csbsutah.co1.qualtrics.com/jfe/form/SV_0CCFGYDqkRHCcl0</a:t>
            </a:r>
            <a:endParaRPr lang="en-US" dirty="0"/>
          </a:p>
          <a:p>
            <a:r>
              <a:rPr lang="en-US" dirty="0"/>
              <a:t>Departments will either approve or reject based on how the internship relates to the major/to coursework/to career goals</a:t>
            </a:r>
          </a:p>
          <a:p>
            <a:r>
              <a:rPr lang="en-US" dirty="0"/>
              <a:t>Jacqueline </a:t>
            </a:r>
            <a:r>
              <a:rPr lang="en-US" dirty="0" err="1"/>
              <a:t>Broida</a:t>
            </a:r>
            <a:r>
              <a:rPr lang="en-US" dirty="0"/>
              <a:t> will contact student with a permission code to add the course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F5A0FE-B5BB-4B40-A257-A93D39433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830" y="4290719"/>
            <a:ext cx="4597236" cy="229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3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1219-77CD-4956-8D52-4E208CE4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458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 we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F977-BF35-49A0-886E-B19C2DA4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058"/>
            <a:ext cx="8596668" cy="265835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 are happy to help with applications and anything else you might need to be successful in securing your own internship</a:t>
            </a:r>
          </a:p>
          <a:p>
            <a:pPr lvl="0"/>
            <a:r>
              <a:rPr lang="en-US" dirty="0"/>
              <a:t>Academic advising – see Internship Program Advisor’s contact on next slide</a:t>
            </a:r>
          </a:p>
          <a:p>
            <a:pPr lvl="0"/>
            <a:r>
              <a:rPr lang="en-US" dirty="0"/>
              <a:t>International student advising</a:t>
            </a:r>
          </a:p>
          <a:p>
            <a:pPr lvl="0"/>
            <a:r>
              <a:rPr lang="en-US" dirty="0"/>
              <a:t>Justice Advocacy Fellowship advising</a:t>
            </a:r>
          </a:p>
          <a:p>
            <a:pPr lvl="0"/>
            <a:r>
              <a:rPr lang="en-US" dirty="0"/>
              <a:t>Resume/cover letter help</a:t>
            </a:r>
          </a:p>
          <a:p>
            <a:r>
              <a:rPr lang="en-US" dirty="0"/>
              <a:t>We also offer referrals to other campus resources as needed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1026" name="Picture 2" descr="Internship Hiring: How to Hire for Intern Positions - Bryq">
            <a:extLst>
              <a:ext uri="{FF2B5EF4-FFF2-40B4-BE49-F238E27FC236}">
                <a16:creationId xmlns:a16="http://schemas.microsoft.com/office/drawing/2014/main" id="{03F2A8F4-3107-4BA4-99B1-E1BA4101D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366" y="3874416"/>
            <a:ext cx="5198603" cy="270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16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74BE-A9F5-4D56-A13D-D1B45237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53CB55-9840-4B2C-97CA-3EB3267D6F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01" y="1690688"/>
            <a:ext cx="315619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FE6F08-98E1-4527-8900-D46D3AF197CB}"/>
              </a:ext>
            </a:extLst>
          </p:cNvPr>
          <p:cNvSpPr txBox="1"/>
          <p:nvPr/>
        </p:nvSpPr>
        <p:spPr>
          <a:xfrm>
            <a:off x="4214460" y="1690688"/>
            <a:ext cx="54404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Sarah Frederick</a:t>
            </a:r>
          </a:p>
          <a:p>
            <a:r>
              <a:rPr lang="en-US" sz="2000" i="1" dirty="0"/>
              <a:t>Advisor, Internship Programming</a:t>
            </a:r>
            <a:endParaRPr lang="en-US" sz="2000" dirty="0"/>
          </a:p>
          <a:p>
            <a:r>
              <a:rPr lang="en-US" sz="2000" dirty="0"/>
              <a:t>College of Social and Behavioral Science</a:t>
            </a:r>
          </a:p>
          <a:p>
            <a:r>
              <a:rPr lang="en-US" sz="2000" dirty="0"/>
              <a:t>Email: </a:t>
            </a:r>
            <a:r>
              <a:rPr lang="en-US" sz="2000" dirty="0" err="1">
                <a:hlinkClick r:id="rId3"/>
              </a:rPr>
              <a:t>sarah.frederick@csbs.utah.edu</a:t>
            </a:r>
            <a:r>
              <a:rPr lang="en-US" sz="2000" dirty="0" err="1"/>
              <a:t>Tel</a:t>
            </a:r>
            <a:r>
              <a:rPr lang="en-US" sz="2000" dirty="0"/>
              <a:t>: 801-585-2003</a:t>
            </a:r>
          </a:p>
          <a:p>
            <a:endParaRPr lang="en-US" sz="2000" dirty="0"/>
          </a:p>
          <a:p>
            <a:r>
              <a:rPr lang="en-US" sz="2000" dirty="0"/>
              <a:t>Make a student appointment: </a:t>
            </a:r>
            <a:r>
              <a:rPr lang="en-US" sz="2000" dirty="0">
                <a:hlinkClick r:id="rId4"/>
              </a:rPr>
              <a:t>https://outlook.office365.com/owa/calendar/Internships1@UofUtah.onmicrosoft.com/bookings/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3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F72B-71B6-47E6-ADD6-7CBD8A2E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pic>
        <p:nvPicPr>
          <p:cNvPr id="1026" name="Picture 2" descr="https://internships.csbs.utah.edu/_resources/images/professor_photos/jacqueline-broida.jpg">
            <a:extLst>
              <a:ext uri="{FF2B5EF4-FFF2-40B4-BE49-F238E27FC236}">
                <a16:creationId xmlns:a16="http://schemas.microsoft.com/office/drawing/2014/main" id="{A62C50E9-4EC3-4A5D-AECC-A02AF300FC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98" y="173736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2A0EAD-7F66-4F13-8619-3B054B5A7F58}"/>
              </a:ext>
            </a:extLst>
          </p:cNvPr>
          <p:cNvSpPr txBox="1"/>
          <p:nvPr/>
        </p:nvSpPr>
        <p:spPr>
          <a:xfrm>
            <a:off x="4975668" y="1737360"/>
            <a:ext cx="48821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Jacqueline </a:t>
            </a:r>
            <a:r>
              <a:rPr lang="en-US" sz="2000" b="1" dirty="0" err="1"/>
              <a:t>Broida</a:t>
            </a:r>
            <a:endParaRPr lang="en-US" sz="2000" b="1" dirty="0"/>
          </a:p>
          <a:p>
            <a:r>
              <a:rPr lang="en-US" sz="2000" i="1" dirty="0"/>
              <a:t>Associate Director, Internship Programming</a:t>
            </a:r>
            <a:endParaRPr lang="en-US" sz="2000" dirty="0"/>
          </a:p>
          <a:p>
            <a:r>
              <a:rPr lang="en-US" sz="2000" dirty="0"/>
              <a:t>College of Social and Behavioral Science</a:t>
            </a:r>
          </a:p>
          <a:p>
            <a:r>
              <a:rPr lang="en-US" sz="2000" dirty="0"/>
              <a:t>Email: </a:t>
            </a:r>
            <a:r>
              <a:rPr lang="en-US" sz="2000" dirty="0">
                <a:hlinkClick r:id="rId3"/>
              </a:rPr>
              <a:t>jacqueline.broida@utah.edu</a:t>
            </a:r>
            <a:endParaRPr lang="en-US" sz="2000" dirty="0"/>
          </a:p>
          <a:p>
            <a:r>
              <a:rPr lang="en-US" sz="2000" dirty="0"/>
              <a:t>Tel: 801-587-7359</a:t>
            </a:r>
          </a:p>
          <a:p>
            <a:endParaRPr lang="en-US" sz="2000" dirty="0"/>
          </a:p>
          <a:p>
            <a:r>
              <a:rPr lang="en-US" sz="2000" dirty="0"/>
              <a:t>Make a student appointment: </a:t>
            </a:r>
            <a:r>
              <a:rPr lang="en-US" sz="2000" dirty="0">
                <a:hlinkClick r:id="rId4"/>
              </a:rPr>
              <a:t>https://outlook.office365.com/owa/calendar/Internships1@UofUtah.onmicrosoft.com/bookings/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39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504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CSBS Internships</vt:lpstr>
      <vt:lpstr>What is an internship?</vt:lpstr>
      <vt:lpstr>What are the benefits of an internship?</vt:lpstr>
      <vt:lpstr>Steps to finding an internship</vt:lpstr>
      <vt:lpstr>Getting credit for an internship</vt:lpstr>
      <vt:lpstr>Services we provide</vt:lpstr>
      <vt:lpstr>Contact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Frederick</dc:creator>
  <cp:lastModifiedBy>Jacqueline Broida</cp:lastModifiedBy>
  <cp:revision>11</cp:revision>
  <dcterms:created xsi:type="dcterms:W3CDTF">2022-12-08T02:29:30Z</dcterms:created>
  <dcterms:modified xsi:type="dcterms:W3CDTF">2022-12-16T17:01:37Z</dcterms:modified>
</cp:coreProperties>
</file>